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1" r:id="rId10"/>
    <p:sldId id="264" r:id="rId11"/>
    <p:sldId id="268" r:id="rId12"/>
    <p:sldId id="265" r:id="rId13"/>
    <p:sldId id="269" r:id="rId14"/>
    <p:sldId id="280" r:id="rId15"/>
    <p:sldId id="270" r:id="rId16"/>
    <p:sldId id="267" r:id="rId17"/>
    <p:sldId id="271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52" autoAdjust="0"/>
    <p:restoredTop sz="94660"/>
  </p:normalViewPr>
  <p:slideViewPr>
    <p:cSldViewPr snapToGrid="0">
      <p:cViewPr varScale="1">
        <p:scale>
          <a:sx n="72" d="100"/>
          <a:sy n="72" d="100"/>
        </p:scale>
        <p:origin x="6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2230B2-65D2-4D0D-8197-67A447290B1B}" type="datetimeFigureOut">
              <a:rPr lang="en-IN" smtClean="0"/>
              <a:t>30-04-2021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C36770-B0A7-44B7-8399-641BD0215F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6783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976AB-BAF6-4D5A-B471-0F7A59B015C2}" type="datetime1">
              <a:rPr lang="en-IN" smtClean="0"/>
              <a:t>30-04-2021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26F4-5F3A-4639-A03B-FAFC686CE8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9332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AFF4F-3022-414D-9DB0-6BAABE821C26}" type="datetime1">
              <a:rPr lang="en-IN" smtClean="0"/>
              <a:t>30-04-2021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26F4-5F3A-4639-A03B-FAFC686CE8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7649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90701-9B69-4861-81A3-B79B4778085B}" type="datetime1">
              <a:rPr lang="en-IN" smtClean="0"/>
              <a:t>30-04-2021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26F4-5F3A-4639-A03B-FAFC686CE8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6556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22DBC-C210-42ED-838A-E6A6BF703047}" type="datetime1">
              <a:rPr lang="en-IN" smtClean="0"/>
              <a:t>30-04-2021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26F4-5F3A-4639-A03B-FAFC686CE8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1849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E4239-2858-41A1-BAD7-601A24CB8203}" type="datetime1">
              <a:rPr lang="en-IN" smtClean="0"/>
              <a:t>30-04-2021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26F4-5F3A-4639-A03B-FAFC686CE8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2516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2308E-A5CF-4A3C-B6E7-A0AD112E4BC3}" type="datetime1">
              <a:rPr lang="en-IN" smtClean="0"/>
              <a:t>30-04-2021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26F4-5F3A-4639-A03B-FAFC686CE8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8588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446AC-8C90-4335-8339-C3477A9CE825}" type="datetime1">
              <a:rPr lang="en-IN" smtClean="0"/>
              <a:t>30-04-2021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26F4-5F3A-4639-A03B-FAFC686CE8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0247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AF6D6-A214-4AF0-B9C2-9FF9FCE33F9A}" type="datetime1">
              <a:rPr lang="en-IN" smtClean="0"/>
              <a:t>30-04-2021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26F4-5F3A-4639-A03B-FAFC686CE8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4095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9229-1212-4562-BD6A-496576BFC673}" type="datetime1">
              <a:rPr lang="en-IN" smtClean="0"/>
              <a:t>30-04-2021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26F4-5F3A-4639-A03B-FAFC686CE8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5538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224F1-4FBB-43DB-B68B-B50C29024A93}" type="datetime1">
              <a:rPr lang="en-IN" smtClean="0"/>
              <a:t>30-04-2021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26F4-5F3A-4639-A03B-FAFC686CE8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165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F5445-6B89-4FB1-816D-44EAE4ACFC53}" type="datetime1">
              <a:rPr lang="en-IN" smtClean="0"/>
              <a:t>30-04-2021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26F4-5F3A-4639-A03B-FAFC686CE8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5591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597A43-0B2E-4C80-A1CC-28FB4F49C741}" type="datetime1">
              <a:rPr lang="en-IN" smtClean="0"/>
              <a:t>30-04-2021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7226F4-5F3A-4639-A03B-FAFC686CE8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9865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17704" y="740346"/>
            <a:ext cx="9144000" cy="2387600"/>
          </a:xfrm>
        </p:spPr>
        <p:txBody>
          <a:bodyPr/>
          <a:lstStyle/>
          <a:p>
            <a:r>
              <a:rPr lang="en-IN" b="1" dirty="0"/>
              <a:t>Deep Learning for Object Tracking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3999" y="3251834"/>
            <a:ext cx="9337705" cy="22774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Shobhit</a:t>
            </a:r>
          </a:p>
          <a:p>
            <a:r>
              <a:rPr lang="en-IN" b="1" dirty="0"/>
              <a:t>19CS06008</a:t>
            </a:r>
          </a:p>
          <a:p>
            <a:endParaRPr lang="en-IN" dirty="0"/>
          </a:p>
          <a:p>
            <a:r>
              <a:rPr lang="en-IN" dirty="0"/>
              <a:t>					</a:t>
            </a:r>
          </a:p>
          <a:p>
            <a:r>
              <a:rPr lang="en-IN" dirty="0"/>
              <a:t>							</a:t>
            </a:r>
            <a:r>
              <a:rPr lang="en-IN" b="1" dirty="0"/>
              <a:t>Under the Guidance:</a:t>
            </a:r>
          </a:p>
          <a:p>
            <a:r>
              <a:rPr lang="en-IN" b="1" dirty="0"/>
              <a:t>				  		   	  </a:t>
            </a:r>
            <a:r>
              <a:rPr lang="en-IN" b="1" dirty="0" err="1"/>
              <a:t>Dr.</a:t>
            </a:r>
            <a:r>
              <a:rPr lang="en-IN" b="1" dirty="0"/>
              <a:t> Debi </a:t>
            </a:r>
            <a:r>
              <a:rPr lang="en-IN" b="1" dirty="0" err="1"/>
              <a:t>Prosad</a:t>
            </a:r>
            <a:r>
              <a:rPr lang="en-IN" b="1" dirty="0"/>
              <a:t> </a:t>
            </a:r>
            <a:r>
              <a:rPr lang="en-IN" b="1" dirty="0" err="1"/>
              <a:t>Dogra</a:t>
            </a:r>
            <a:endParaRPr lang="en-IN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BE0AD06-D9EB-466C-BB88-5F756B1EA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296" y="3008244"/>
            <a:ext cx="2722976" cy="252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7F14F8-2FF0-4B69-8EA6-EAA027D2E53A}"/>
              </a:ext>
            </a:extLst>
          </p:cNvPr>
          <p:cNvSpPr txBox="1"/>
          <p:nvPr/>
        </p:nvSpPr>
        <p:spPr>
          <a:xfrm>
            <a:off x="3048000" y="32476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5661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651" y="219847"/>
            <a:ext cx="10515600" cy="1325563"/>
          </a:xfrm>
        </p:spPr>
        <p:txBody>
          <a:bodyPr/>
          <a:lstStyle/>
          <a:p>
            <a:pPr algn="ctr"/>
            <a:r>
              <a:rPr lang="en-IN" b="1" dirty="0"/>
              <a:t>DeepSort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549" t="34246" r="2424" b="11353"/>
          <a:stretch/>
        </p:blipFill>
        <p:spPr>
          <a:xfrm>
            <a:off x="493970" y="1298960"/>
            <a:ext cx="11204060" cy="47600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3970" y="6075144"/>
            <a:ext cx="118216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Wojke</a:t>
            </a:r>
            <a:r>
              <a:rPr lang="en-US" dirty="0"/>
              <a:t>, N., </a:t>
            </a:r>
            <a:r>
              <a:rPr lang="en-US" dirty="0" err="1"/>
              <a:t>Bewley</a:t>
            </a:r>
            <a:r>
              <a:rPr lang="en-US" dirty="0"/>
              <a:t>, A., Paulus, D.: ‘Simple online and </a:t>
            </a:r>
            <a:r>
              <a:rPr lang="en-US" dirty="0" err="1"/>
              <a:t>realtime</a:t>
            </a:r>
            <a:r>
              <a:rPr lang="en-US" dirty="0"/>
              <a:t> tracking with a deep association metric’. Proc. Int. Conf. on Image Processing, Beijing, China, 2017, pp. 3645–3649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FD3D07-35CE-4104-9B75-F6124A68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26F4-5F3A-4639-A03B-FAFC686CE820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7735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192" y="586484"/>
            <a:ext cx="10515600" cy="4351338"/>
          </a:xfrm>
        </p:spPr>
        <p:txBody>
          <a:bodyPr/>
          <a:lstStyle/>
          <a:p>
            <a:r>
              <a:rPr lang="en-IN" b="1" dirty="0"/>
              <a:t>Dataset Used:</a:t>
            </a:r>
          </a:p>
          <a:p>
            <a:pPr lvl="1"/>
            <a:r>
              <a:rPr lang="en-IN" dirty="0"/>
              <a:t>MOT16</a:t>
            </a:r>
          </a:p>
          <a:p>
            <a:r>
              <a:rPr lang="en-IN" b="1" dirty="0"/>
              <a:t>Pros:</a:t>
            </a:r>
          </a:p>
          <a:p>
            <a:pPr lvl="1"/>
            <a:r>
              <a:rPr lang="en-IN" dirty="0"/>
              <a:t>Extension of SORT that can track objects for longer period of occlusions.</a:t>
            </a:r>
          </a:p>
          <a:p>
            <a:pPr lvl="1"/>
            <a:r>
              <a:rPr lang="en-IN" dirty="0"/>
              <a:t>Reduces the number of identity switches.</a:t>
            </a:r>
          </a:p>
          <a:p>
            <a:pPr lvl="1"/>
            <a:r>
              <a:rPr lang="en-IN" dirty="0"/>
              <a:t>Generation of stable and stationary tracks.</a:t>
            </a:r>
          </a:p>
          <a:p>
            <a:r>
              <a:rPr lang="en-IN" b="1" dirty="0"/>
              <a:t>Cons:</a:t>
            </a:r>
          </a:p>
          <a:p>
            <a:pPr lvl="1"/>
            <a:r>
              <a:rPr lang="en-IN" dirty="0"/>
              <a:t>Does not perform well on static scenes and gives false positives when inspected visually.</a:t>
            </a:r>
          </a:p>
        </p:txBody>
      </p:sp>
      <p:sp>
        <p:nvSpPr>
          <p:cNvPr id="4" name="Rectangle 3"/>
          <p:cNvSpPr/>
          <p:nvPr/>
        </p:nvSpPr>
        <p:spPr>
          <a:xfrm>
            <a:off x="150976" y="6129279"/>
            <a:ext cx="118216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Wojke</a:t>
            </a:r>
            <a:r>
              <a:rPr lang="en-US" dirty="0"/>
              <a:t>, N., </a:t>
            </a:r>
            <a:r>
              <a:rPr lang="en-US" dirty="0" err="1"/>
              <a:t>Bewley</a:t>
            </a:r>
            <a:r>
              <a:rPr lang="en-US" dirty="0"/>
              <a:t>, A., Paulus, D.: ‘Simple online and </a:t>
            </a:r>
            <a:r>
              <a:rPr lang="en-US" dirty="0" err="1"/>
              <a:t>realtime</a:t>
            </a:r>
            <a:r>
              <a:rPr lang="en-US" dirty="0"/>
              <a:t> tracking with a deep association metric’. Proc. Int. Conf. on Image Processing, Beijing, China, 2017, pp. 3645–3649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B156B4-422B-4DEE-A9E2-71E5823A9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26F4-5F3A-4639-A03B-FAFC686CE820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6049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460" y="125843"/>
            <a:ext cx="10515600" cy="1325563"/>
          </a:xfrm>
        </p:spPr>
        <p:txBody>
          <a:bodyPr/>
          <a:lstStyle/>
          <a:p>
            <a:pPr algn="ctr"/>
            <a:r>
              <a:rPr lang="en-IN" b="1" dirty="0"/>
              <a:t>Spatial Temporal Attention Mechanism-Multiple Object Tracking (STAM-MOT)</a:t>
            </a:r>
          </a:p>
        </p:txBody>
      </p:sp>
      <p:sp>
        <p:nvSpPr>
          <p:cNvPr id="6" name="Rectangle 5"/>
          <p:cNvSpPr/>
          <p:nvPr/>
        </p:nvSpPr>
        <p:spPr>
          <a:xfrm>
            <a:off x="65517" y="6195538"/>
            <a:ext cx="12305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Chu, Q., Ouyang, W., Li, H., et al.: ‘Online multi-object tracking using </a:t>
            </a:r>
            <a:r>
              <a:rPr lang="en-IN" dirty="0" err="1"/>
              <a:t>CNNbased</a:t>
            </a:r>
            <a:r>
              <a:rPr lang="en-IN" dirty="0"/>
              <a:t> single object tracker with spatial-temporal attention mechanism’. Proc. IEEE Int. Conf. Computer Vision, Venice, Italy, 2017, pp. 4846–4855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5068B9-5C3B-4E8C-9F6F-FE3FAF56A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26F4-5F3A-4639-A03B-FAFC686CE820}" type="slidenum">
              <a:rPr lang="en-IN" smtClean="0"/>
              <a:t>12</a:t>
            </a:fld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3F8239-22F6-49BB-B866-3DE47E619B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91" t="28975" r="23044" b="20179"/>
          <a:stretch/>
        </p:blipFill>
        <p:spPr>
          <a:xfrm>
            <a:off x="1252362" y="1855025"/>
            <a:ext cx="9309622" cy="466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26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9122" y="846033"/>
            <a:ext cx="10610316" cy="5612941"/>
          </a:xfrm>
        </p:spPr>
        <p:txBody>
          <a:bodyPr/>
          <a:lstStyle/>
          <a:p>
            <a:r>
              <a:rPr lang="en-IN" b="1" dirty="0"/>
              <a:t>Dataset Used:</a:t>
            </a:r>
          </a:p>
          <a:p>
            <a:pPr lvl="1"/>
            <a:r>
              <a:rPr lang="en-IN" dirty="0"/>
              <a:t>MOT15 </a:t>
            </a:r>
          </a:p>
          <a:p>
            <a:pPr lvl="1"/>
            <a:r>
              <a:rPr lang="en-IN" dirty="0"/>
              <a:t>MOT16 </a:t>
            </a:r>
          </a:p>
          <a:p>
            <a:r>
              <a:rPr lang="en-IN" b="1" dirty="0"/>
              <a:t>Pros:</a:t>
            </a:r>
          </a:p>
          <a:p>
            <a:pPr lvl="1"/>
            <a:r>
              <a:rPr lang="en-IN" dirty="0"/>
              <a:t>Shares computation of single object to multiple objects making computational effective.</a:t>
            </a:r>
          </a:p>
          <a:p>
            <a:pPr lvl="1"/>
            <a:r>
              <a:rPr lang="en-IN" dirty="0"/>
              <a:t>Usage of Visibility Map helps to handle occlusion.</a:t>
            </a:r>
          </a:p>
          <a:p>
            <a:pPr lvl="1"/>
            <a:r>
              <a:rPr lang="en-IN" dirty="0"/>
              <a:t>Gives the status of occlusion.</a:t>
            </a:r>
          </a:p>
          <a:p>
            <a:r>
              <a:rPr lang="en-IN" b="1" dirty="0"/>
              <a:t>Cons:</a:t>
            </a:r>
          </a:p>
          <a:p>
            <a:pPr lvl="1"/>
            <a:r>
              <a:rPr lang="en-IN" dirty="0"/>
              <a:t>Many ROI-Pooled Features are generated.</a:t>
            </a:r>
          </a:p>
          <a:p>
            <a:pPr lvl="1"/>
            <a:r>
              <a:rPr lang="en-IN" dirty="0"/>
              <a:t>Fails when there is a severe camera motion fluctuation.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0039"/>
            <a:ext cx="12305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Chu, Q., Ouyang, W., Li, H., et al.: ‘Online multi-object tracking using </a:t>
            </a:r>
            <a:r>
              <a:rPr lang="en-IN" dirty="0" err="1"/>
              <a:t>CNNbased</a:t>
            </a:r>
            <a:r>
              <a:rPr lang="en-IN" dirty="0"/>
              <a:t> single object tracker with spatial-temporal attention mechanism’. Proc. IEEE Int. Conf. Computer Vision, Venice, Italy, 2017, pp. 4846–4855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BE8029-3427-47FB-B57D-432439BE0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26F4-5F3A-4639-A03B-FAFC686CE820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7437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D005-E63F-4718-9291-76711C5FA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2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</a:t>
            </a:r>
            <a:r>
              <a:rPr lang="en-IN" b="1" dirty="0"/>
              <a:t>MIR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C3F94B-D68E-4D74-91DF-5838EA18CE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303" t="46670" r="53938" b="20438"/>
          <a:stretch/>
        </p:blipFill>
        <p:spPr>
          <a:xfrm>
            <a:off x="662607" y="916615"/>
            <a:ext cx="5748131" cy="305811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79049B-CFC4-4475-AD76-0F7B143B5A56}"/>
              </a:ext>
            </a:extLst>
          </p:cNvPr>
          <p:cNvSpPr txBox="1"/>
          <p:nvPr/>
        </p:nvSpPr>
        <p:spPr>
          <a:xfrm>
            <a:off x="192156" y="6169709"/>
            <a:ext cx="119998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02124"/>
                </a:solidFill>
                <a:effectLst/>
                <a:latin typeface="Roboto"/>
              </a:rPr>
              <a:t>Sadeghian</a:t>
            </a:r>
            <a:r>
              <a:rPr lang="en-US" b="0" i="0" dirty="0">
                <a:solidFill>
                  <a:srgbClr val="202124"/>
                </a:solidFill>
                <a:effectLst/>
                <a:latin typeface="Roboto"/>
              </a:rPr>
              <a:t>, A.,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Roboto"/>
              </a:rPr>
              <a:t>Alahi</a:t>
            </a:r>
            <a:r>
              <a:rPr lang="en-US" b="0" i="0" dirty="0">
                <a:solidFill>
                  <a:srgbClr val="202124"/>
                </a:solidFill>
                <a:effectLst/>
                <a:latin typeface="Roboto"/>
              </a:rPr>
              <a:t>, A., Savarese, S.: ‘Tracking the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Roboto"/>
              </a:rPr>
              <a:t>untrackable</a:t>
            </a:r>
            <a:r>
              <a:rPr lang="en-US" b="0" i="0" dirty="0">
                <a:solidFill>
                  <a:srgbClr val="202124"/>
                </a:solidFill>
                <a:effectLst/>
                <a:latin typeface="Roboto"/>
              </a:rPr>
              <a:t>: learning to track multiple cues with long-term dependencies’. Proc. IEEE Int. Conf. Computer Vision, Venice, Italy, 2017, pp. 300–311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8CA090-8AE5-49FC-BC8D-3C08FC6168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7148" r="15217" b="14959"/>
          <a:stretch/>
        </p:blipFill>
        <p:spPr>
          <a:xfrm>
            <a:off x="7142921" y="207333"/>
            <a:ext cx="4943061" cy="3027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7C7D91-20E8-4DD1-8288-277086E0EF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47728" r="16196" b="27718"/>
          <a:stretch/>
        </p:blipFill>
        <p:spPr>
          <a:xfrm>
            <a:off x="410816" y="3848779"/>
            <a:ext cx="5685183" cy="23216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AD3D9C-8F5B-4DD7-A322-7798B90320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52" t="48308" r="54456" b="23465"/>
          <a:stretch/>
        </p:blipFill>
        <p:spPr>
          <a:xfrm>
            <a:off x="6626862" y="3444091"/>
            <a:ext cx="5358702" cy="2625405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2AFEA77-61A2-4B5D-A471-296371276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26F4-5F3A-4639-A03B-FAFC686CE820}" type="slidenum">
              <a:rPr lang="en-IN" smtClean="0"/>
              <a:t>14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4607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7105" y="851404"/>
            <a:ext cx="10515600" cy="4351338"/>
          </a:xfrm>
        </p:spPr>
        <p:txBody>
          <a:bodyPr>
            <a:normAutofit/>
          </a:bodyPr>
          <a:lstStyle/>
          <a:p>
            <a:r>
              <a:rPr lang="en-IN" b="1" dirty="0"/>
              <a:t>Dataset Used:</a:t>
            </a:r>
          </a:p>
          <a:p>
            <a:pPr lvl="1"/>
            <a:r>
              <a:rPr lang="en-IN" dirty="0"/>
              <a:t>MOT 15 </a:t>
            </a:r>
          </a:p>
          <a:p>
            <a:pPr lvl="1"/>
            <a:r>
              <a:rPr lang="en-IN" dirty="0"/>
              <a:t>MOT 16</a:t>
            </a:r>
          </a:p>
          <a:p>
            <a:r>
              <a:rPr lang="en-IN" b="1" dirty="0"/>
              <a:t>Pros:</a:t>
            </a:r>
          </a:p>
          <a:p>
            <a:pPr lvl="1"/>
            <a:r>
              <a:rPr lang="en-IN" dirty="0"/>
              <a:t>Simpler and Effective method for handling occlusions.</a:t>
            </a:r>
          </a:p>
          <a:p>
            <a:pPr lvl="1"/>
            <a:r>
              <a:rPr lang="en-IN" dirty="0"/>
              <a:t>Modular architecture help increase the accuracy.</a:t>
            </a:r>
          </a:p>
          <a:p>
            <a:r>
              <a:rPr lang="en-IN" b="1" dirty="0"/>
              <a:t>Cons:</a:t>
            </a:r>
          </a:p>
          <a:p>
            <a:pPr lvl="1"/>
            <a:r>
              <a:rPr lang="en-IN" dirty="0"/>
              <a:t>Works only for human based data.</a:t>
            </a:r>
          </a:p>
          <a:p>
            <a:pPr lvl="1"/>
            <a:r>
              <a:rPr lang="en-IN" dirty="0"/>
              <a:t>Computationally expensive due to recalculation of targets and detections.</a:t>
            </a:r>
          </a:p>
          <a:p>
            <a:pPr lvl="1"/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82610" y="6154917"/>
            <a:ext cx="116422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02124"/>
                </a:solidFill>
                <a:effectLst/>
                <a:latin typeface="Roboto"/>
              </a:rPr>
              <a:t>Sadeghian</a:t>
            </a:r>
            <a:r>
              <a:rPr lang="en-US" b="0" i="0" dirty="0">
                <a:solidFill>
                  <a:srgbClr val="202124"/>
                </a:solidFill>
                <a:effectLst/>
                <a:latin typeface="Roboto"/>
              </a:rPr>
              <a:t>, A.,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Roboto"/>
              </a:rPr>
              <a:t>Alahi</a:t>
            </a:r>
            <a:r>
              <a:rPr lang="en-US" b="0" i="0" dirty="0">
                <a:solidFill>
                  <a:srgbClr val="202124"/>
                </a:solidFill>
                <a:effectLst/>
                <a:latin typeface="Roboto"/>
              </a:rPr>
              <a:t>, A., Savarese, S.: ‘Tracking the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Roboto"/>
              </a:rPr>
              <a:t>untrackable</a:t>
            </a:r>
            <a:r>
              <a:rPr lang="en-US" b="0" i="0" dirty="0">
                <a:solidFill>
                  <a:srgbClr val="202124"/>
                </a:solidFill>
                <a:effectLst/>
                <a:latin typeface="Roboto"/>
              </a:rPr>
              <a:t>: learning to track multiple cues with long-term dependencies’. Proc. IEEE Int. Conf. Computer Vision, Venice, Italy, 2017, pp. 300–311</a:t>
            </a:r>
            <a:endParaRPr lang="en-I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0005F6-F9FF-4A58-87FA-FCBE649AB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26F4-5F3A-4639-A03B-FAFC686CE820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0884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IN" b="1" dirty="0"/>
              <a:t>SiameseCNN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921" t="28943" r="36228" b="30993"/>
          <a:stretch/>
        </p:blipFill>
        <p:spPr>
          <a:xfrm>
            <a:off x="398420" y="1227508"/>
            <a:ext cx="5785503" cy="50437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7525" t="19860" r="10794" b="10715"/>
          <a:stretch/>
        </p:blipFill>
        <p:spPr>
          <a:xfrm>
            <a:off x="6316445" y="1227508"/>
            <a:ext cx="5169877" cy="484362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234529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L. Leal-</a:t>
            </a:r>
            <a:r>
              <a:rPr lang="en-US" dirty="0" err="1"/>
              <a:t>Taixe</a:t>
            </a:r>
            <a:r>
              <a:rPr lang="en-US" dirty="0"/>
              <a:t>, C. Canton-Ferrer, and K. Schindler. Learning ´ by tracking: Siamese </a:t>
            </a:r>
            <a:r>
              <a:rPr lang="en-US" dirty="0" err="1"/>
              <a:t>cnn</a:t>
            </a:r>
            <a:r>
              <a:rPr lang="en-US" dirty="0"/>
              <a:t> for robust target association. In CVPRW, 2016.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9C8BB2-0676-4FC7-B244-45C608740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26F4-5F3A-4639-A03B-FAFC686CE820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2913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2742" y="1027906"/>
            <a:ext cx="10515600" cy="4351338"/>
          </a:xfrm>
        </p:spPr>
        <p:txBody>
          <a:bodyPr/>
          <a:lstStyle/>
          <a:p>
            <a:r>
              <a:rPr lang="en-IN" b="1" dirty="0"/>
              <a:t>Dataset Used:</a:t>
            </a:r>
          </a:p>
          <a:p>
            <a:pPr lvl="1"/>
            <a:r>
              <a:rPr lang="en-IN" dirty="0"/>
              <a:t>MOT15</a:t>
            </a:r>
          </a:p>
          <a:p>
            <a:r>
              <a:rPr lang="en-IN" b="1" dirty="0"/>
              <a:t>Pros:</a:t>
            </a:r>
          </a:p>
          <a:p>
            <a:pPr lvl="1"/>
            <a:r>
              <a:rPr lang="en-IN" dirty="0"/>
              <a:t>Pixel values and optical flow are used for better accuracy in detection phase.</a:t>
            </a:r>
          </a:p>
          <a:p>
            <a:pPr lvl="1"/>
            <a:r>
              <a:rPr lang="en-IN" dirty="0"/>
              <a:t>Trajectories of the object are determined accurately.</a:t>
            </a:r>
          </a:p>
          <a:p>
            <a:r>
              <a:rPr lang="en-IN" b="1" dirty="0"/>
              <a:t>Cons:</a:t>
            </a:r>
          </a:p>
          <a:p>
            <a:pPr lvl="1"/>
            <a:r>
              <a:rPr lang="en-IN" dirty="0"/>
              <a:t>Offline Tracking and thus cannot be used in Real Time Systems.</a:t>
            </a:r>
          </a:p>
          <a:p>
            <a:pPr lvl="1"/>
            <a:r>
              <a:rPr lang="en-IN" dirty="0"/>
              <a:t>Works only for pedestrian tracking.</a:t>
            </a:r>
          </a:p>
          <a:p>
            <a:pPr marL="457200" lvl="1" indent="0">
              <a:buNone/>
            </a:pPr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0" y="6125130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L. Leal-</a:t>
            </a:r>
            <a:r>
              <a:rPr lang="en-US" dirty="0" err="1"/>
              <a:t>Taixe</a:t>
            </a:r>
            <a:r>
              <a:rPr lang="en-US" dirty="0"/>
              <a:t>, C. Canton-Ferrer, and K. Schindler. Learning ´ by tracking: Siamese </a:t>
            </a:r>
            <a:r>
              <a:rPr lang="en-US" dirty="0" err="1"/>
              <a:t>cnn</a:t>
            </a:r>
            <a:r>
              <a:rPr lang="en-US" dirty="0"/>
              <a:t> for robust target association. In CVPRW, 2016.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832A62-131B-4C05-B463-A05D670EC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26F4-5F3A-4639-A03B-FAFC686CE820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5566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Object Tracking involves lots of research to understand the importance of features in the tracking.</a:t>
            </a:r>
          </a:p>
          <a:p>
            <a:r>
              <a:rPr lang="en-IN" dirty="0"/>
              <a:t>Many methods have been proposed by considering different features of images like optical flow, pixel value, differences and distances.</a:t>
            </a:r>
          </a:p>
          <a:p>
            <a:r>
              <a:rPr lang="en-IN" dirty="0"/>
              <a:t>Object Tracking can be classified into many types based on what they do and one need to thoroughly understand what it wants before taking a step further.</a:t>
            </a:r>
          </a:p>
          <a:p>
            <a:r>
              <a:rPr lang="en-IN" dirty="0"/>
              <a:t>Selection of features from images makes object tracking a research prone area.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B78E4-25B6-44C0-9D7B-45985B7FD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26F4-5F3A-4639-A03B-FAFC686CE820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4255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Wojke</a:t>
            </a:r>
            <a:r>
              <a:rPr lang="en-US" dirty="0"/>
              <a:t>, N., </a:t>
            </a:r>
            <a:r>
              <a:rPr lang="en-US" dirty="0" err="1"/>
              <a:t>Bewley</a:t>
            </a:r>
            <a:r>
              <a:rPr lang="en-US" dirty="0"/>
              <a:t>, A., Paulus, D.: ‘Simple online and </a:t>
            </a:r>
            <a:r>
              <a:rPr lang="en-US" dirty="0" err="1"/>
              <a:t>realtime</a:t>
            </a:r>
            <a:r>
              <a:rPr lang="en-US" dirty="0"/>
              <a:t> tracking with a deep association metric’. Proc. Int. Conf. on Image Processing, Beijing, China, 2017, pp. 3645–3649</a:t>
            </a:r>
          </a:p>
          <a:p>
            <a:r>
              <a:rPr lang="en-US" b="0" i="0" dirty="0" err="1">
                <a:solidFill>
                  <a:srgbClr val="202124"/>
                </a:solidFill>
                <a:effectLst/>
              </a:rPr>
              <a:t>Sadeghian</a:t>
            </a:r>
            <a:r>
              <a:rPr lang="en-US" b="0" i="0" dirty="0">
                <a:solidFill>
                  <a:srgbClr val="202124"/>
                </a:solidFill>
                <a:effectLst/>
              </a:rPr>
              <a:t>, A., </a:t>
            </a:r>
            <a:r>
              <a:rPr lang="en-US" b="0" i="0" dirty="0" err="1">
                <a:solidFill>
                  <a:srgbClr val="202124"/>
                </a:solidFill>
                <a:effectLst/>
              </a:rPr>
              <a:t>Alahi</a:t>
            </a:r>
            <a:r>
              <a:rPr lang="en-US" b="0" i="0" dirty="0">
                <a:solidFill>
                  <a:srgbClr val="202124"/>
                </a:solidFill>
                <a:effectLst/>
              </a:rPr>
              <a:t>, A., Savarese, S.: ‘Tracking the </a:t>
            </a:r>
            <a:r>
              <a:rPr lang="en-US" b="0" i="0" dirty="0" err="1">
                <a:solidFill>
                  <a:srgbClr val="202124"/>
                </a:solidFill>
                <a:effectLst/>
              </a:rPr>
              <a:t>untrackable</a:t>
            </a:r>
            <a:r>
              <a:rPr lang="en-US" b="0" i="0" dirty="0">
                <a:solidFill>
                  <a:srgbClr val="202124"/>
                </a:solidFill>
                <a:effectLst/>
              </a:rPr>
              <a:t>: learning to track multiple cues with long-term dependencies’. Proc. IEEE Int. Conf. Computer Vision, Venice, Italy, 2017, pp. 300–311</a:t>
            </a:r>
          </a:p>
          <a:p>
            <a:r>
              <a:rPr lang="en-IN" dirty="0"/>
              <a:t>Chu, Q., Ouyang, W., Li, H., et al.: ‘Online multi-object tracking using </a:t>
            </a:r>
            <a:r>
              <a:rPr lang="en-IN" dirty="0" err="1"/>
              <a:t>CNNbased</a:t>
            </a:r>
            <a:r>
              <a:rPr lang="en-IN" dirty="0"/>
              <a:t> single object tracker with spatial-temporal attention mechanism’. Proc. IEEE Int. Conf. Computer Vision, Venice, Italy, 2017, pp. 4846–4855 </a:t>
            </a:r>
          </a:p>
          <a:p>
            <a:r>
              <a:rPr lang="en-IN" dirty="0"/>
              <a:t>Chen, </a:t>
            </a:r>
            <a:r>
              <a:rPr lang="en-IN" dirty="0" err="1"/>
              <a:t>Shengyong</a:t>
            </a:r>
            <a:r>
              <a:rPr lang="en-IN" dirty="0"/>
              <a:t> &amp; </a:t>
            </a:r>
            <a:r>
              <a:rPr lang="en-IN" dirty="0" err="1"/>
              <a:t>Xu</a:t>
            </a:r>
            <a:r>
              <a:rPr lang="en-IN" dirty="0"/>
              <a:t>, </a:t>
            </a:r>
            <a:r>
              <a:rPr lang="en-IN" dirty="0" err="1"/>
              <a:t>Yingkun</a:t>
            </a:r>
            <a:r>
              <a:rPr lang="en-IN" dirty="0"/>
              <a:t> &amp; Zhou, </a:t>
            </a:r>
            <a:r>
              <a:rPr lang="en-IN" dirty="0" err="1"/>
              <a:t>Xiaolong</a:t>
            </a:r>
            <a:r>
              <a:rPr lang="en-IN" dirty="0"/>
              <a:t> &amp; Li, </a:t>
            </a:r>
            <a:r>
              <a:rPr lang="en-IN" dirty="0" err="1"/>
              <a:t>Fenfen</a:t>
            </a:r>
            <a:r>
              <a:rPr lang="en-IN" dirty="0"/>
              <a:t>. (2019). Deep Learning for Multiple Object Tracking: A Survey. IET Computer Vision. 13. 10.1049/iet-cvi.2018.5598.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4C92DB-89CA-482F-A861-B835C50E8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26F4-5F3A-4639-A03B-FAFC686CE820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9334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938" y="169951"/>
            <a:ext cx="10515600" cy="1325563"/>
          </a:xfrm>
        </p:spPr>
        <p:txBody>
          <a:bodyPr/>
          <a:lstStyle/>
          <a:p>
            <a:r>
              <a:rPr lang="en-IN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3304" y="1392964"/>
            <a:ext cx="10618862" cy="4681449"/>
          </a:xfrm>
        </p:spPr>
        <p:txBody>
          <a:bodyPr>
            <a:normAutofit lnSpcReduction="10000"/>
          </a:bodyPr>
          <a:lstStyle/>
          <a:p>
            <a:r>
              <a:rPr lang="en-IN" dirty="0"/>
              <a:t>Introduction</a:t>
            </a:r>
          </a:p>
          <a:p>
            <a:r>
              <a:rPr lang="en-IN" dirty="0"/>
              <a:t>Types of Object Tracking</a:t>
            </a:r>
          </a:p>
          <a:p>
            <a:r>
              <a:rPr lang="en-IN" dirty="0"/>
              <a:t>Challenges of Object Tracking</a:t>
            </a:r>
          </a:p>
          <a:p>
            <a:r>
              <a:rPr lang="en-IN" dirty="0"/>
              <a:t>Framework of Object Tracking</a:t>
            </a:r>
          </a:p>
          <a:p>
            <a:r>
              <a:rPr lang="en-IN" dirty="0"/>
              <a:t>Dataset Information</a:t>
            </a:r>
          </a:p>
          <a:p>
            <a:r>
              <a:rPr lang="en-IN" dirty="0"/>
              <a:t>DeepSort – Method 1 (Online Tracking)</a:t>
            </a:r>
          </a:p>
          <a:p>
            <a:r>
              <a:rPr lang="en-IN" dirty="0"/>
              <a:t>STAM-MOT – Method 2 (Online Tracking)</a:t>
            </a:r>
          </a:p>
          <a:p>
            <a:r>
              <a:rPr lang="en-IN" dirty="0"/>
              <a:t>AMIR – Method 3 (Online Tracking)</a:t>
            </a:r>
          </a:p>
          <a:p>
            <a:r>
              <a:rPr lang="en-IN" dirty="0"/>
              <a:t>SiameseCNN – Method 4 (Offline Tracking)</a:t>
            </a:r>
          </a:p>
          <a:p>
            <a:r>
              <a:rPr lang="en-IN" dirty="0"/>
              <a:t>Conclusion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C0C85-569A-4B41-A633-3B0E85A16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26F4-5F3A-4639-A03B-FAFC686CE820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3043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Yilmaz, A., </a:t>
            </a:r>
            <a:r>
              <a:rPr lang="en-US" dirty="0" err="1"/>
              <a:t>Javed</a:t>
            </a:r>
            <a:r>
              <a:rPr lang="en-US" dirty="0"/>
              <a:t>, O., &amp; Shah, M. (2006). Object Tracking: A Survey</a:t>
            </a:r>
            <a:r>
              <a:rPr lang="en-US" i="1" dirty="0"/>
              <a:t>. ACM </a:t>
            </a:r>
            <a:r>
              <a:rPr lang="en-US" i="1" dirty="0" err="1"/>
              <a:t>Comput</a:t>
            </a:r>
            <a:r>
              <a:rPr lang="en-US" i="1" dirty="0"/>
              <a:t>. </a:t>
            </a:r>
            <a:r>
              <a:rPr lang="en-US" i="1" dirty="0" err="1"/>
              <a:t>Surv</a:t>
            </a:r>
            <a:r>
              <a:rPr lang="en-US" i="1" dirty="0"/>
              <a:t>., 38(4), 13–</a:t>
            </a:r>
            <a:r>
              <a:rPr lang="en-US" i="1" dirty="0" err="1"/>
              <a:t>es</a:t>
            </a:r>
            <a:r>
              <a:rPr lang="en-US" i="1" dirty="0"/>
              <a:t>.</a:t>
            </a:r>
          </a:p>
          <a:p>
            <a:r>
              <a:rPr lang="en-IN" dirty="0" err="1"/>
              <a:t>Wenhan</a:t>
            </a:r>
            <a:r>
              <a:rPr lang="en-IN" dirty="0"/>
              <a:t> </a:t>
            </a:r>
            <a:r>
              <a:rPr lang="en-IN" dirty="0" err="1"/>
              <a:t>Luo</a:t>
            </a:r>
            <a:r>
              <a:rPr lang="en-IN" dirty="0"/>
              <a:t>, </a:t>
            </a:r>
            <a:r>
              <a:rPr lang="en-IN" dirty="0" err="1"/>
              <a:t>Junliang</a:t>
            </a:r>
            <a:r>
              <a:rPr lang="en-IN" dirty="0"/>
              <a:t> Xing, Anton Milan, </a:t>
            </a:r>
            <a:r>
              <a:rPr lang="en-IN" dirty="0" err="1"/>
              <a:t>Xiaoqin</a:t>
            </a:r>
            <a:r>
              <a:rPr lang="en-IN" dirty="0"/>
              <a:t> Zhang, Wei Liu, </a:t>
            </a:r>
            <a:r>
              <a:rPr lang="en-IN" dirty="0" err="1"/>
              <a:t>Xiaowei</a:t>
            </a:r>
            <a:r>
              <a:rPr lang="en-IN" dirty="0"/>
              <a:t> Zhao, &amp; Tae-</a:t>
            </a:r>
            <a:r>
              <a:rPr lang="en-IN" dirty="0" err="1"/>
              <a:t>Kyun</a:t>
            </a:r>
            <a:r>
              <a:rPr lang="en-IN" dirty="0"/>
              <a:t> Kim. (2017). Multiple Object Tracking: A Literature Review.</a:t>
            </a:r>
          </a:p>
          <a:p>
            <a:r>
              <a:rPr lang="en-US" dirty="0"/>
              <a:t>L. Leal-</a:t>
            </a:r>
            <a:r>
              <a:rPr lang="en-US" dirty="0" err="1"/>
              <a:t>Taixe</a:t>
            </a:r>
            <a:r>
              <a:rPr lang="en-US" dirty="0"/>
              <a:t>, C. Canton-Ferrer, and K. Schindler. Learning ´ by tracking: Siamese </a:t>
            </a:r>
            <a:r>
              <a:rPr lang="en-US" dirty="0" err="1"/>
              <a:t>cnn</a:t>
            </a:r>
            <a:r>
              <a:rPr lang="en-US" dirty="0"/>
              <a:t> for robust target association. In CVPRW, 2016.</a:t>
            </a:r>
          </a:p>
          <a:p>
            <a:r>
              <a:rPr lang="en-IN" dirty="0"/>
              <a:t>Wu, Y., Lim, J., Yang, M.H.: ‘Online object tracking: a benchmark’. Proc. IEEE Conf. Computer Vision and Pattern Recognition, Portland, OR, USA, 2013, pp. 2411–2418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166BD-F3CA-4778-9922-0B12EDDA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26F4-5F3A-4639-A03B-FAFC686CE820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7506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A. </a:t>
            </a:r>
            <a:r>
              <a:rPr lang="en-US" dirty="0" err="1"/>
              <a:t>Bewley</a:t>
            </a:r>
            <a:r>
              <a:rPr lang="en-US" dirty="0"/>
              <a:t>, Z. </a:t>
            </a:r>
            <a:r>
              <a:rPr lang="en-US" dirty="0" err="1"/>
              <a:t>Ge</a:t>
            </a:r>
            <a:r>
              <a:rPr lang="en-US" dirty="0"/>
              <a:t>, L. </a:t>
            </a:r>
            <a:r>
              <a:rPr lang="en-US" dirty="0" err="1"/>
              <a:t>Ott</a:t>
            </a:r>
            <a:r>
              <a:rPr lang="en-US" dirty="0"/>
              <a:t>, F. Ramos and B. </a:t>
            </a:r>
            <a:r>
              <a:rPr lang="en-US" dirty="0" err="1"/>
              <a:t>Upcroft</a:t>
            </a:r>
            <a:r>
              <a:rPr lang="en-US" dirty="0"/>
              <a:t>, "Simple online and </a:t>
            </a:r>
            <a:r>
              <a:rPr lang="en-US" dirty="0" err="1"/>
              <a:t>realtime</a:t>
            </a:r>
            <a:r>
              <a:rPr lang="en-US" dirty="0"/>
              <a:t> tracking," </a:t>
            </a:r>
            <a:r>
              <a:rPr lang="en-US" i="1" dirty="0"/>
              <a:t>2016 IEEE International Conference on Image Processing (ICIP)</a:t>
            </a:r>
            <a:r>
              <a:rPr lang="en-US" dirty="0"/>
              <a:t>, 2016, pp. 3464-3468, </a:t>
            </a:r>
            <a:r>
              <a:rPr lang="en-US" dirty="0" err="1"/>
              <a:t>doi</a:t>
            </a:r>
            <a:r>
              <a:rPr lang="en-US" dirty="0"/>
              <a:t>: 10.1109/ICIP.2016.7533003.</a:t>
            </a:r>
          </a:p>
          <a:p>
            <a:r>
              <a:rPr lang="en-IN" dirty="0" err="1"/>
              <a:t>Gioele</a:t>
            </a:r>
            <a:r>
              <a:rPr lang="en-IN" dirty="0"/>
              <a:t> </a:t>
            </a:r>
            <a:r>
              <a:rPr lang="en-IN" dirty="0" err="1"/>
              <a:t>Ciaparrone</a:t>
            </a:r>
            <a:r>
              <a:rPr lang="en-IN" dirty="0"/>
              <a:t>, Francisco </a:t>
            </a:r>
            <a:r>
              <a:rPr lang="en-IN" dirty="0" err="1"/>
              <a:t>Luque</a:t>
            </a:r>
            <a:r>
              <a:rPr lang="en-IN" dirty="0"/>
              <a:t> Sánchez, </a:t>
            </a:r>
            <a:r>
              <a:rPr lang="en-IN" dirty="0" err="1"/>
              <a:t>Siham</a:t>
            </a:r>
            <a:r>
              <a:rPr lang="en-IN" dirty="0"/>
              <a:t> </a:t>
            </a:r>
            <a:r>
              <a:rPr lang="en-IN" dirty="0" err="1"/>
              <a:t>Tabik</a:t>
            </a:r>
            <a:r>
              <a:rPr lang="en-IN" dirty="0"/>
              <a:t>, Luigi Troiano, Roberto </a:t>
            </a:r>
            <a:r>
              <a:rPr lang="en-IN" dirty="0" err="1"/>
              <a:t>Tagliaferri</a:t>
            </a:r>
            <a:r>
              <a:rPr lang="en-IN" dirty="0"/>
              <a:t>, Francisco Herrera, Deep learning in video multi-object tracking: A survey, Neurocomputing, Volume 381, 2020, ISSN 0925-2312, https://doi.org/10.1016/j.neucom.2019.11.023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B5AD0-9FC1-46A4-B416-97F803211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26F4-5F3A-4639-A03B-FAFC686CE820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3071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914" y="859950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IN" sz="8000" dirty="0"/>
              <a:t>Thank You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FA7120-9EF8-49BE-8964-F093C6238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26F4-5F3A-4639-A03B-FAFC686CE820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8068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494" y="117296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Introduction</a:t>
            </a:r>
            <a:endParaRPr lang="en-IN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80" t="22658" r="2644" b="11157"/>
          <a:stretch/>
        </p:blipFill>
        <p:spPr>
          <a:xfrm>
            <a:off x="338494" y="1709159"/>
            <a:ext cx="11515012" cy="4528076"/>
          </a:xfrm>
          <a:prstGeom prst="rect">
            <a:avLst/>
          </a:prstGeom>
        </p:spPr>
      </p:pic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3"/>
          <a:srcRect l="15035" t="38435" r="15175" b="27626"/>
          <a:stretch/>
        </p:blipFill>
        <p:spPr>
          <a:xfrm>
            <a:off x="1840194" y="2818404"/>
            <a:ext cx="8503853" cy="232616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98662D-9F6D-4618-BDC2-1D0BA043B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26F4-5F3A-4639-A03B-FAFC686CE820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588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462" y="0"/>
            <a:ext cx="11353800" cy="1325563"/>
          </a:xfrm>
        </p:spPr>
        <p:txBody>
          <a:bodyPr/>
          <a:lstStyle/>
          <a:p>
            <a:pPr algn="ctr"/>
            <a:r>
              <a:rPr lang="en-US" b="1" dirty="0"/>
              <a:t>Introduction</a:t>
            </a:r>
            <a:endParaRPr lang="en-IN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674" y="1727495"/>
            <a:ext cx="4703748" cy="4703748"/>
          </a:xfrm>
          <a:prstGeom prst="rect">
            <a:avLst/>
          </a:prstGeom>
        </p:spPr>
      </p:pic>
      <p:pic>
        <p:nvPicPr>
          <p:cNvPr id="1026" name="Picture 2" descr="Chain Home Radar Saved London in the Battle of Brita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35" y="4079369"/>
            <a:ext cx="2712301" cy="222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ustom Designed Steel Radar Towers from Swager Communicati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35" y="1919153"/>
            <a:ext cx="2701631" cy="199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ndia vs China: Airpower compare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630" y="1919153"/>
            <a:ext cx="2654892" cy="199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ir Force Cargo Planes Could Get New Job in the Fight | Military.co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630" y="4079370"/>
            <a:ext cx="2651068" cy="222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F5FA97-0FE0-4EAA-8717-A7B6B3CA6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26F4-5F3A-4639-A03B-FAFC686CE820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0509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Introduction</a:t>
            </a:r>
            <a:endParaRPr lang="en-IN" b="1" dirty="0"/>
          </a:p>
        </p:txBody>
      </p:sp>
      <p:pic>
        <p:nvPicPr>
          <p:cNvPr id="2050" name="Picture 2" descr="Neural Network Surveillance Video Human Detection GIF by demipixel | Gfycat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358" y="1414743"/>
            <a:ext cx="9434188" cy="53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4667AC-6151-4B10-9C0B-FF445EFA1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26F4-5F3A-4639-A03B-FAFC686CE820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9873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Types of Object Tracking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826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lphaLcParenR"/>
            </a:pPr>
            <a:r>
              <a:rPr lang="en-IN" dirty="0"/>
              <a:t>Single Object Tracking</a:t>
            </a:r>
          </a:p>
          <a:p>
            <a:pPr marL="514350" indent="-514350">
              <a:buFont typeface="+mj-lt"/>
              <a:buAutoNum type="alphaLcParenR"/>
            </a:pPr>
            <a:r>
              <a:rPr lang="en-IN" dirty="0"/>
              <a:t>Multiple object Tracking</a:t>
            </a:r>
          </a:p>
          <a:p>
            <a:pPr marL="0" indent="0">
              <a:buNone/>
            </a:pPr>
            <a:endParaRPr lang="en-IN" dirty="0"/>
          </a:p>
          <a:p>
            <a:pPr marL="514350" indent="-514350">
              <a:buFont typeface="+mj-lt"/>
              <a:buAutoNum type="alphaLcParenR"/>
            </a:pPr>
            <a:r>
              <a:rPr lang="en-IN" dirty="0"/>
              <a:t>Online Tracking</a:t>
            </a:r>
          </a:p>
          <a:p>
            <a:pPr marL="514350" indent="-514350">
              <a:buFont typeface="+mj-lt"/>
              <a:buAutoNum type="alphaLcParenR"/>
            </a:pPr>
            <a:r>
              <a:rPr lang="en-IN" dirty="0"/>
              <a:t>Offline Tracking</a:t>
            </a:r>
          </a:p>
          <a:p>
            <a:pPr marL="0" indent="0">
              <a:buNone/>
            </a:pPr>
            <a:endParaRPr lang="en-IN" dirty="0"/>
          </a:p>
          <a:p>
            <a:pPr marL="514350" indent="-514350">
              <a:buFont typeface="+mj-lt"/>
              <a:buAutoNum type="alphaLcParenR"/>
            </a:pPr>
            <a:r>
              <a:rPr lang="en-IN" dirty="0"/>
              <a:t>Point Tracking</a:t>
            </a:r>
          </a:p>
          <a:p>
            <a:pPr marL="514350" indent="-514350">
              <a:buFont typeface="+mj-lt"/>
              <a:buAutoNum type="alphaLcParenR"/>
            </a:pPr>
            <a:r>
              <a:rPr lang="en-IN" dirty="0"/>
              <a:t>Kernel Tracking</a:t>
            </a:r>
          </a:p>
          <a:p>
            <a:pPr marL="514350" indent="-514350">
              <a:buFont typeface="+mj-lt"/>
              <a:buAutoNum type="alphaLcParenR"/>
            </a:pPr>
            <a:r>
              <a:rPr lang="en-IN" dirty="0"/>
              <a:t>Silhouette Tracking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124" t="50931" r="20955" b="25707"/>
          <a:stretch/>
        </p:blipFill>
        <p:spPr>
          <a:xfrm>
            <a:off x="3967303" y="4286546"/>
            <a:ext cx="8156331" cy="2025354"/>
          </a:xfrm>
          <a:prstGeom prst="rect">
            <a:avLst/>
          </a:prstGeom>
        </p:spPr>
      </p:pic>
      <p:pic>
        <p:nvPicPr>
          <p:cNvPr id="3078" name="Picture 6" descr="Multi-object tracking with dlib | SunJackson Blog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556" y="1825625"/>
            <a:ext cx="285750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Object tracking with dlib - PyImageSearch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426" y="1825625"/>
            <a:ext cx="285750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40C33B-8479-4DB8-BDF5-7A411E643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26F4-5F3A-4639-A03B-FAFC686CE820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6516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Challenges in Object Tracking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Frequent Occlusions</a:t>
            </a:r>
          </a:p>
          <a:p>
            <a:r>
              <a:rPr lang="en-IN" dirty="0"/>
              <a:t>Initialization and Termination of Tracks</a:t>
            </a:r>
          </a:p>
          <a:p>
            <a:r>
              <a:rPr lang="en-IN" dirty="0"/>
              <a:t>Similar Appearances</a:t>
            </a:r>
          </a:p>
          <a:p>
            <a:r>
              <a:rPr lang="en-IN" dirty="0"/>
              <a:t>Interaction among other Objects</a:t>
            </a:r>
          </a:p>
          <a:p>
            <a:r>
              <a:rPr lang="en-IN" dirty="0"/>
              <a:t>Low Resolution</a:t>
            </a:r>
          </a:p>
          <a:p>
            <a:r>
              <a:rPr lang="en-IN" dirty="0"/>
              <a:t>Motion Blur</a:t>
            </a:r>
          </a:p>
          <a:p>
            <a:endParaRPr lang="en-IN" dirty="0"/>
          </a:p>
        </p:txBody>
      </p:sp>
      <p:sp>
        <p:nvSpPr>
          <p:cNvPr id="4" name="AutoShape 2" descr="occlusion makes object tracking hard">
            <a:extLst>
              <a:ext uri="{FF2B5EF4-FFF2-40B4-BE49-F238E27FC236}">
                <a16:creationId xmlns:a16="http://schemas.microsoft.com/office/drawing/2014/main" id="{2FB51B86-2096-477D-A7C6-D5B0C5F20D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9D9EF5-82FC-4700-94A2-75ABBD68F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865" y="1852129"/>
            <a:ext cx="4475094" cy="298339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A2736-1813-4D46-9A66-AD62969FF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26F4-5F3A-4639-A03B-FAFC686CE820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9720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93" y="-113439"/>
            <a:ext cx="10515600" cy="1325563"/>
          </a:xfrm>
        </p:spPr>
        <p:txBody>
          <a:bodyPr/>
          <a:lstStyle/>
          <a:p>
            <a:pPr algn="ctr"/>
            <a:r>
              <a:rPr lang="en-IN" b="1" dirty="0"/>
              <a:t>Framework of Object Tracking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761" t="33067" r="14536" b="39292"/>
          <a:stretch/>
        </p:blipFill>
        <p:spPr>
          <a:xfrm>
            <a:off x="459941" y="1807383"/>
            <a:ext cx="10893859" cy="33404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69866"/>
            <a:ext cx="120623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Chen, </a:t>
            </a:r>
            <a:r>
              <a:rPr lang="en-IN" dirty="0" err="1"/>
              <a:t>Shengyong</a:t>
            </a:r>
            <a:r>
              <a:rPr lang="en-IN" dirty="0"/>
              <a:t> &amp; </a:t>
            </a:r>
            <a:r>
              <a:rPr lang="en-IN" dirty="0" err="1"/>
              <a:t>Xu</a:t>
            </a:r>
            <a:r>
              <a:rPr lang="en-IN" dirty="0"/>
              <a:t>, </a:t>
            </a:r>
            <a:r>
              <a:rPr lang="en-IN" dirty="0" err="1"/>
              <a:t>Yingkun</a:t>
            </a:r>
            <a:r>
              <a:rPr lang="en-IN" dirty="0"/>
              <a:t> &amp; Zhou, </a:t>
            </a:r>
            <a:r>
              <a:rPr lang="en-IN" dirty="0" err="1"/>
              <a:t>Xiaolong</a:t>
            </a:r>
            <a:r>
              <a:rPr lang="en-IN" dirty="0"/>
              <a:t> &amp; Li, </a:t>
            </a:r>
            <a:r>
              <a:rPr lang="en-IN" dirty="0" err="1"/>
              <a:t>Fenfen</a:t>
            </a:r>
            <a:r>
              <a:rPr lang="en-IN" dirty="0"/>
              <a:t>. (2019). Deep Learning for Multiple Object Tracking: A Survey. IET Computer Vision. 13. 10.1049/iet-cvi.2018.5598.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CCE15D-35BB-45BB-B67E-1F5D32828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26F4-5F3A-4639-A03B-FAFC686CE820}" type="slidenum">
              <a:rPr lang="en-IN" smtClean="0"/>
              <a:t>8</a:t>
            </a:fld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5C928F-7A21-4453-9E29-4FD9FDBBDBB6}"/>
              </a:ext>
            </a:extLst>
          </p:cNvPr>
          <p:cNvSpPr/>
          <p:nvPr/>
        </p:nvSpPr>
        <p:spPr>
          <a:xfrm>
            <a:off x="450574" y="3180522"/>
            <a:ext cx="2199861" cy="371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C44371-B6B5-40C6-9044-F9A65F84458D}"/>
              </a:ext>
            </a:extLst>
          </p:cNvPr>
          <p:cNvSpPr/>
          <p:nvPr/>
        </p:nvSpPr>
        <p:spPr>
          <a:xfrm>
            <a:off x="8719930" y="5049078"/>
            <a:ext cx="318053" cy="987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0633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34522-CD02-4938-A05C-E754C597F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Dataset Information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9DD2D-86A8-43A2-8190-7BF2768A7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4598"/>
            <a:ext cx="4104861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MOT15</a:t>
            </a:r>
          </a:p>
          <a:p>
            <a:pPr lvl="1"/>
            <a:r>
              <a:rPr lang="en-US" dirty="0"/>
              <a:t>Train : 11 Videos</a:t>
            </a:r>
          </a:p>
          <a:p>
            <a:pPr lvl="1"/>
            <a:r>
              <a:rPr lang="en-US" dirty="0"/>
              <a:t>Test : 11 Videos</a:t>
            </a:r>
          </a:p>
          <a:p>
            <a:pPr lvl="1"/>
            <a:r>
              <a:rPr lang="en-US" dirty="0"/>
              <a:t>Total Length : 389 sec</a:t>
            </a:r>
          </a:p>
          <a:p>
            <a:pPr lvl="1"/>
            <a:r>
              <a:rPr lang="en-US" dirty="0"/>
              <a:t>Total Object Tracks : 500</a:t>
            </a:r>
          </a:p>
          <a:p>
            <a:pPr lvl="1"/>
            <a:r>
              <a:rPr lang="en-US" dirty="0"/>
              <a:t>Types : Outdoor Videos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BA3BDF-C3C5-448C-8902-5EC6E4F78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26F4-5F3A-4639-A03B-FAFC686CE820}" type="slidenum">
              <a:rPr lang="en-IN" smtClean="0"/>
              <a:t>9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10734-FBC2-4A02-9564-F7DF11375A4D}"/>
              </a:ext>
            </a:extLst>
          </p:cNvPr>
          <p:cNvSpPr txBox="1"/>
          <p:nvPr/>
        </p:nvSpPr>
        <p:spPr>
          <a:xfrm>
            <a:off x="6692347" y="2344598"/>
            <a:ext cx="410486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 b="1" dirty="0"/>
              <a:t>MOT16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Train : 7 Videos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Test : 7 Videos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Total Length : 215 sec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Total Object Tracks : 517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Types : Outdoor Videos</a:t>
            </a:r>
            <a:endParaRPr lang="en-IN" sz="2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3359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1603</TotalTime>
  <Words>1287</Words>
  <Application>Microsoft Office PowerPoint</Application>
  <PresentationFormat>Widescreen</PresentationFormat>
  <Paragraphs>140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Roboto</vt:lpstr>
      <vt:lpstr>Office Theme</vt:lpstr>
      <vt:lpstr>Deep Learning for Object Tracking</vt:lpstr>
      <vt:lpstr>Contents</vt:lpstr>
      <vt:lpstr>Introduction</vt:lpstr>
      <vt:lpstr>Introduction</vt:lpstr>
      <vt:lpstr>Introduction</vt:lpstr>
      <vt:lpstr>Types of Object Tracking</vt:lpstr>
      <vt:lpstr>Challenges in Object Tracking</vt:lpstr>
      <vt:lpstr>Framework of Object Tracking</vt:lpstr>
      <vt:lpstr>Dataset Information</vt:lpstr>
      <vt:lpstr>DeepSort</vt:lpstr>
      <vt:lpstr>PowerPoint Presentation</vt:lpstr>
      <vt:lpstr>Spatial Temporal Attention Mechanism-Multiple Object Tracking (STAM-MOT)</vt:lpstr>
      <vt:lpstr>PowerPoint Presentation</vt:lpstr>
      <vt:lpstr>AMIR</vt:lpstr>
      <vt:lpstr>PowerPoint Presentation</vt:lpstr>
      <vt:lpstr>SiameseCNN</vt:lpstr>
      <vt:lpstr>PowerPoint Presentation</vt:lpstr>
      <vt:lpstr>Conclusion</vt:lpstr>
      <vt:lpstr>References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Object Tracking</dc:title>
  <dc:creator>Rohit</dc:creator>
  <cp:lastModifiedBy>Shobhit</cp:lastModifiedBy>
  <cp:revision>45</cp:revision>
  <dcterms:created xsi:type="dcterms:W3CDTF">2021-04-20T17:10:36Z</dcterms:created>
  <dcterms:modified xsi:type="dcterms:W3CDTF">2021-04-30T11:53:01Z</dcterms:modified>
</cp:coreProperties>
</file>